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8" r:id="rId11"/>
    <p:sldId id="281" r:id="rId12"/>
    <p:sldId id="276" r:id="rId13"/>
    <p:sldId id="283" r:id="rId14"/>
    <p:sldId id="278" r:id="rId15"/>
    <p:sldId id="277" r:id="rId16"/>
    <p:sldId id="265" r:id="rId17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swald" pitchFamily="2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8D8D2-7A6B-45AF-B52D-AB91AA30B329}">
  <a:tblStyle styleId="{A6D8D8D2-7A6B-45AF-B52D-AB91AA30B3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74422"/>
  </p:normalViewPr>
  <p:slideViewPr>
    <p:cSldViewPr snapToGrid="0">
      <p:cViewPr varScale="1">
        <p:scale>
          <a:sx n="125" d="100"/>
          <a:sy n="125" d="100"/>
        </p:scale>
        <p:origin x="155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61febe5e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61febe5e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61febe5e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61febe5e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045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40068f6f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40068f6f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849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626ba07a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626ba07a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697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626ba07a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626ba07a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42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626ba07a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626ba07a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96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626ba07a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626ba07a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40068f6f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40068f6f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0068f6f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0068f6f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images from dataset containing intrinsic camera matrix.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Fed through depth estimation models to obtain Z-depth.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Form reprojection matrix with Q. Pixel to Voxel.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RGB-mask to voxels.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Polygon (PLY) file created.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5b947d65c_0_3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5b947d65c_0_3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5b947d65c_0_2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5b947d65c_0_2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5b947d65c_0_2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5b947d65c_0_2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5b947d65c_0_3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5b947d65c_0_3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5b947d65c_0_3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5b947d65c_0_3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61febe5e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61febe5e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MiDas Models for Point Clouds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 Data Science Capstone 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Osama Abuomar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Seth Howells - DATA-59000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311700" y="192175"/>
            <a:ext cx="86832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Production-Rate Analysis</a:t>
            </a:r>
            <a:endParaRPr dirty="0"/>
          </a:p>
        </p:txBody>
      </p:sp>
      <p:pic>
        <p:nvPicPr>
          <p:cNvPr id="287" name="Google Shape;287;p25" title="Production Rate: Seconds per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26" y="2556829"/>
            <a:ext cx="4166166" cy="217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 title="Production Rate: Memory (MBs) per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56829"/>
            <a:ext cx="4230176" cy="217765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311700" y="1042075"/>
            <a:ext cx="849047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46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Progressively longer and larger files at each resolution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endParaRPr lang="en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46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CNN known from computational efficiency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endParaRPr lang="en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2575" lvl="8" indent="-285750" algn="thaiDist">
              <a:buClr>
                <a:schemeClr val="lt2"/>
              </a:buClr>
              <a:buSzPts val="1400"/>
              <a:buFont typeface="Wingdings" pitchFamily="2" charset="2"/>
              <a:buChar char="Ø"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Hybrid-DPT fairs well against CNN</a:t>
            </a:r>
          </a:p>
          <a:p>
            <a:pPr marL="282575" lvl="0" indent="-2857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Wingdings" pitchFamily="2" charset="2"/>
              <a:buChar char="Ø"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Large-DPT least computationally efficient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311700" y="192175"/>
            <a:ext cx="86832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Outlier-Detection Analysis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672308-2A62-585F-3D95-7BA043F4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18" y="3395633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30BA0DB9-84D0-2856-DAE0-3EA5DFF99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100" y="3424497"/>
            <a:ext cx="24384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134D792-9B51-3D85-F15D-F791029D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83" y="3424497"/>
            <a:ext cx="24384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Google Shape;290;p25">
            <a:extLst>
              <a:ext uri="{FF2B5EF4-FFF2-40B4-BE49-F238E27FC236}">
                <a16:creationId xmlns:a16="http://schemas.microsoft.com/office/drawing/2014/main" id="{7313E56F-4EF1-2159-81DC-42C0B5E89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452359"/>
              </p:ext>
            </p:extLst>
          </p:nvPr>
        </p:nvGraphicFramePr>
        <p:xfrm>
          <a:off x="4825033" y="925448"/>
          <a:ext cx="4028550" cy="860044"/>
        </p:xfrm>
        <a:graphic>
          <a:graphicData uri="http://schemas.openxmlformats.org/drawingml/2006/table">
            <a:tbl>
              <a:tblPr>
                <a:noFill/>
                <a:tableStyleId>{A6D8D8D2-7A6B-45AF-B52D-AB91AA30B329}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8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Outliers</a:t>
                      </a:r>
                      <a:endParaRPr sz="1000" b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Camera 1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Camera 2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Camera 5</a:t>
                      </a: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Camera 6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MiDas Small CNN</a:t>
                      </a:r>
                      <a:endParaRPr sz="1000" i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0.03486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C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0.03114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0.04243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BA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0.05645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7C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MiDas Hybrid DPT</a:t>
                      </a:r>
                      <a:endParaRPr sz="1000" i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0.01806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AC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0.02478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C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0.01384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0.02859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MiDas Large DPT</a:t>
                      </a:r>
                      <a:endParaRPr sz="1000" i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0.01744</a:t>
                      </a: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A7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0.02542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2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0.01560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0.02810</a:t>
                      </a: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Google Shape;291;p25">
            <a:extLst>
              <a:ext uri="{FF2B5EF4-FFF2-40B4-BE49-F238E27FC236}">
                <a16:creationId xmlns:a16="http://schemas.microsoft.com/office/drawing/2014/main" id="{B345AD44-FBC0-D084-3D9E-F30890735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350292"/>
              </p:ext>
            </p:extLst>
          </p:nvPr>
        </p:nvGraphicFramePr>
        <p:xfrm>
          <a:off x="4825033" y="1985458"/>
          <a:ext cx="4028550" cy="860044"/>
        </p:xfrm>
        <a:graphic>
          <a:graphicData uri="http://schemas.openxmlformats.org/drawingml/2006/table">
            <a:tbl>
              <a:tblPr>
                <a:noFill/>
                <a:tableStyleId>{A6D8D8D2-7A6B-45AF-B52D-AB91AA30B329}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8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Outliers</a:t>
                      </a:r>
                      <a:endParaRPr sz="1000" b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urban_1</a:t>
                      </a: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urban_2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office_1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office_2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MiDas Small CNN</a:t>
                      </a:r>
                      <a:endParaRPr sz="1000" i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0.03428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0.04340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0.05182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0.03085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MiDas Hybrid DPT</a:t>
                      </a:r>
                      <a:endParaRPr sz="1000" i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0.04642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9F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0.04672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9D9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0.04953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8B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0.02469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MiDas Large DPT</a:t>
                      </a:r>
                      <a:endParaRPr sz="1000" i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0.01047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0.03371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F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0.03517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6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0.01796</a:t>
                      </a: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B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0E8DDB-BD8A-F403-89EE-38CA754B611C}"/>
              </a:ext>
            </a:extLst>
          </p:cNvPr>
          <p:cNvSpPr txBox="1"/>
          <p:nvPr/>
        </p:nvSpPr>
        <p:spPr>
          <a:xfrm>
            <a:off x="290418" y="3071958"/>
            <a:ext cx="140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Input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B98E1-A10E-B8BB-68D2-5F524D1845BC}"/>
              </a:ext>
            </a:extLst>
          </p:cNvPr>
          <p:cNvSpPr txBox="1"/>
          <p:nvPr/>
        </p:nvSpPr>
        <p:spPr>
          <a:xfrm>
            <a:off x="3434100" y="3104759"/>
            <a:ext cx="197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Inliers with Outliers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C54CBF-443B-B18B-9A2A-A4C0820FCDE1}"/>
              </a:ext>
            </a:extLst>
          </p:cNvPr>
          <p:cNvSpPr txBox="1"/>
          <p:nvPr/>
        </p:nvSpPr>
        <p:spPr>
          <a:xfrm>
            <a:off x="6415183" y="3082095"/>
            <a:ext cx="140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Outliers only</a:t>
            </a:r>
          </a:p>
        </p:txBody>
      </p:sp>
      <p:sp>
        <p:nvSpPr>
          <p:cNvPr id="18" name="Google Shape;289;p25">
            <a:extLst>
              <a:ext uri="{FF2B5EF4-FFF2-40B4-BE49-F238E27FC236}">
                <a16:creationId xmlns:a16="http://schemas.microsoft.com/office/drawing/2014/main" id="{F407AB22-9ADE-50B1-4117-E1D2936F0B6B}"/>
              </a:ext>
            </a:extLst>
          </p:cNvPr>
          <p:cNvSpPr txBox="1"/>
          <p:nvPr/>
        </p:nvSpPr>
        <p:spPr>
          <a:xfrm>
            <a:off x="311700" y="922359"/>
            <a:ext cx="4616916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r>
              <a:rPr lang="en-US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Outliers defined by: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Nearby Neighbors: avg distance from 30 neighbors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Threshold: 2.0 * standard deviation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endParaRPr lang="en-US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r>
              <a:rPr lang="en-US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Max Distance = Nearby Neighbors * Threshold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r>
              <a:rPr lang="en-US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Outlier &gt; Max Distance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endParaRPr lang="en-US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46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CNN = highest percentage of outliers</a:t>
            </a:r>
          </a:p>
          <a:p>
            <a:pPr marL="171450" lvl="0" indent="-1746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DPT-Large = least percent outliers</a:t>
            </a:r>
          </a:p>
          <a:p>
            <a:pPr marL="171450" lvl="0" indent="-1746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784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A3C61A-3544-4B6D-FED1-535E6F77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0" y="10074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Point-Based Analysis (Y-axis measure with MPlane)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ED52B9-BA31-F30A-247C-F5F0F731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9" y="813682"/>
            <a:ext cx="2417356" cy="19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226632E-7536-2387-E986-F7B45D55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80" y="3031189"/>
            <a:ext cx="2457645" cy="19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D7E39C6-401D-9413-C05C-0C0CABEB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29" y="3031189"/>
            <a:ext cx="2457645" cy="19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15A7399-E888-E303-8EBA-FADEDD21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933" y="813682"/>
            <a:ext cx="2417356" cy="19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1B38E5E-46AD-4C91-E5AA-685F73A8A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78" y="3031189"/>
            <a:ext cx="2457645" cy="19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E39CBC69-854A-D9EB-A1D7-BD450660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01" y="821556"/>
            <a:ext cx="2417356" cy="191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61;p18">
            <a:extLst>
              <a:ext uri="{FF2B5EF4-FFF2-40B4-BE49-F238E27FC236}">
                <a16:creationId xmlns:a16="http://schemas.microsoft.com/office/drawing/2014/main" id="{51B70486-F1C7-50B9-ED2C-CEFADA76A88B}"/>
              </a:ext>
            </a:extLst>
          </p:cNvPr>
          <p:cNvSpPr txBox="1"/>
          <p:nvPr/>
        </p:nvSpPr>
        <p:spPr>
          <a:xfrm>
            <a:off x="563247" y="2675104"/>
            <a:ext cx="164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MiDas Small-CNN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62;p18">
            <a:extLst>
              <a:ext uri="{FF2B5EF4-FFF2-40B4-BE49-F238E27FC236}">
                <a16:creationId xmlns:a16="http://schemas.microsoft.com/office/drawing/2014/main" id="{6E7714EF-D5A7-E276-1229-2A390C1CEDBB}"/>
              </a:ext>
            </a:extLst>
          </p:cNvPr>
          <p:cNvSpPr txBox="1"/>
          <p:nvPr/>
        </p:nvSpPr>
        <p:spPr>
          <a:xfrm>
            <a:off x="3557929" y="2675104"/>
            <a:ext cx="16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MiDas Hybrid-DPT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63;p18">
            <a:extLst>
              <a:ext uri="{FF2B5EF4-FFF2-40B4-BE49-F238E27FC236}">
                <a16:creationId xmlns:a16="http://schemas.microsoft.com/office/drawing/2014/main" id="{71699140-D376-B85E-23FA-37B04220F721}"/>
              </a:ext>
            </a:extLst>
          </p:cNvPr>
          <p:cNvSpPr txBox="1"/>
          <p:nvPr/>
        </p:nvSpPr>
        <p:spPr>
          <a:xfrm>
            <a:off x="6649000" y="2675104"/>
            <a:ext cx="160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MiDas Large-DPT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8176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311700" y="1645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Point Cloud Comparisons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C7DA1-4532-244A-A3CB-89180D3F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75" y="737292"/>
            <a:ext cx="7540649" cy="42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7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311700" y="1645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 Clouds: Small-CNN</a:t>
            </a:r>
            <a:endParaRPr dirty="0"/>
          </a:p>
        </p:txBody>
      </p:sp>
      <p:pic>
        <p:nvPicPr>
          <p:cNvPr id="2" name="C1-Small.mp4" descr="C1-Small.mp4">
            <a:hlinkClick r:id="" action="ppaction://media"/>
            <a:extLst>
              <a:ext uri="{FF2B5EF4-FFF2-40B4-BE49-F238E27FC236}">
                <a16:creationId xmlns:a16="http://schemas.microsoft.com/office/drawing/2014/main" id="{F038B05D-9F3F-98FA-4A0C-540AFB2706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227" y="699516"/>
            <a:ext cx="7797546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6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311700" y="1645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 Clouds: Hybrid-DPT</a:t>
            </a:r>
            <a:endParaRPr dirty="0"/>
          </a:p>
        </p:txBody>
      </p:sp>
      <p:pic>
        <p:nvPicPr>
          <p:cNvPr id="3" name="C1-Hybrid (1).mp4" descr="C1-Hybrid (1).mp4">
            <a:hlinkClick r:id="" action="ppaction://media"/>
            <a:extLst>
              <a:ext uri="{FF2B5EF4-FFF2-40B4-BE49-F238E27FC236}">
                <a16:creationId xmlns:a16="http://schemas.microsoft.com/office/drawing/2014/main" id="{803EAA81-8383-FE53-7A7A-B2A261D406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088" y="734692"/>
            <a:ext cx="7735824" cy="44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311700" y="1645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Clouds: Large-DPT</a:t>
            </a:r>
            <a:endParaRPr/>
          </a:p>
        </p:txBody>
      </p:sp>
      <p:pic>
        <p:nvPicPr>
          <p:cNvPr id="2" name="C1-Large.mp4" descr="C1-Large.mp4">
            <a:hlinkClick r:id="" action="ppaction://media"/>
            <a:extLst>
              <a:ext uri="{FF2B5EF4-FFF2-40B4-BE49-F238E27FC236}">
                <a16:creationId xmlns:a16="http://schemas.microsoft.com/office/drawing/2014/main" id="{2959B86F-7F10-3AEE-546E-F838883E3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088" y="737292"/>
            <a:ext cx="7735824" cy="4408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1645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455563"/>
            <a:ext cx="8520600" cy="753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Depth Maps: </a:t>
            </a:r>
            <a:r>
              <a:rPr lang="en" sz="1200" dirty="0"/>
              <a:t>image representation containing information describing the relationship of object surfaces to viewpoint</a:t>
            </a:r>
          </a:p>
        </p:txBody>
      </p:sp>
      <p:pic>
        <p:nvPicPr>
          <p:cNvPr id="5" name="Google Shape;125;p16">
            <a:extLst>
              <a:ext uri="{FF2B5EF4-FFF2-40B4-BE49-F238E27FC236}">
                <a16:creationId xmlns:a16="http://schemas.microsoft.com/office/drawing/2014/main" id="{AE4A7372-CC4C-27A0-43D0-18EAAFE6A4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150" y="2796287"/>
            <a:ext cx="2391700" cy="134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 descr="What Is Camera Calibration? - MATLAB &amp; Simulink">
            <a:extLst>
              <a:ext uri="{FF2B5EF4-FFF2-40B4-BE49-F238E27FC236}">
                <a16:creationId xmlns:a16="http://schemas.microsoft.com/office/drawing/2014/main" id="{09B3978E-BD2D-4CAD-5992-D0337E70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459" y="2792539"/>
            <a:ext cx="2688660" cy="1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1BB91B-B0FC-1577-36E4-5457FDFA8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827779"/>
            <a:ext cx="2898841" cy="1309310"/>
          </a:xfrm>
          <a:prstGeom prst="rect">
            <a:avLst/>
          </a:prstGeo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118BF9C8-A49A-4ABB-8D4A-AF938E3CE4F3}"/>
              </a:ext>
            </a:extLst>
          </p:cNvPr>
          <p:cNvSpPr txBox="1">
            <a:spLocks/>
          </p:cNvSpPr>
          <p:nvPr/>
        </p:nvSpPr>
        <p:spPr>
          <a:xfrm>
            <a:off x="311700" y="1856619"/>
            <a:ext cx="8520600" cy="66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dirty="0"/>
              <a:t>Projection Matrix: </a:t>
            </a:r>
            <a:r>
              <a:rPr lang="en-US" sz="1200" dirty="0"/>
              <a:t>matrix which describes the mapping of 2D points to 3D points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CD628370-E466-1A28-34C3-41D0170BA6AF}"/>
              </a:ext>
            </a:extLst>
          </p:cNvPr>
          <p:cNvSpPr txBox="1">
            <a:spLocks/>
          </p:cNvSpPr>
          <p:nvPr/>
        </p:nvSpPr>
        <p:spPr>
          <a:xfrm>
            <a:off x="311700" y="821619"/>
            <a:ext cx="8520600" cy="75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500" dirty="0"/>
              <a:t>Point Cloud</a:t>
            </a:r>
            <a:r>
              <a:rPr lang="en-US" sz="2900" dirty="0"/>
              <a:t>: </a:t>
            </a:r>
            <a:r>
              <a:rPr lang="en-US" sz="3000" dirty="0"/>
              <a:t>set of points representing a 3D shape or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16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Methodology: Overview</a:t>
            </a:r>
            <a:endParaRPr dirty="0"/>
          </a:p>
        </p:txBody>
      </p:sp>
      <p:cxnSp>
        <p:nvCxnSpPr>
          <p:cNvPr id="72" name="Google Shape;72;p15"/>
          <p:cNvCxnSpPr>
            <a:stCxn id="73" idx="2"/>
            <a:endCxn id="74" idx="0"/>
          </p:cNvCxnSpPr>
          <p:nvPr/>
        </p:nvCxnSpPr>
        <p:spPr>
          <a:xfrm rot="-5400000" flipH="1">
            <a:off x="5370473" y="476093"/>
            <a:ext cx="338700" cy="1946700"/>
          </a:xfrm>
          <a:prstGeom prst="bentConnector3">
            <a:avLst>
              <a:gd name="adj1" fmla="val 52272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sm" len="sm"/>
          </a:ln>
        </p:spPr>
      </p:cxnSp>
      <p:cxnSp>
        <p:nvCxnSpPr>
          <p:cNvPr id="75" name="Google Shape;75;p15"/>
          <p:cNvCxnSpPr>
            <a:stCxn id="76" idx="0"/>
            <a:endCxn id="73" idx="2"/>
          </p:cNvCxnSpPr>
          <p:nvPr/>
        </p:nvCxnSpPr>
        <p:spPr>
          <a:xfrm rot="-5400000">
            <a:off x="3335100" y="387325"/>
            <a:ext cx="338700" cy="2124000"/>
          </a:xfrm>
          <a:prstGeom prst="bentConnector3">
            <a:avLst>
              <a:gd name="adj1" fmla="val 47693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triangle" w="sm" len="sm"/>
            <a:tailEnd type="none" w="sm" len="sm"/>
          </a:ln>
        </p:spPr>
      </p:cxnSp>
      <p:sp>
        <p:nvSpPr>
          <p:cNvPr id="77" name="Google Shape;77;p15"/>
          <p:cNvSpPr txBox="1"/>
          <p:nvPr/>
        </p:nvSpPr>
        <p:spPr>
          <a:xfrm>
            <a:off x="3800125" y="3478075"/>
            <a:ext cx="1538100" cy="36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PointCloud</a:t>
            </a:r>
            <a:r>
              <a:rPr lang="en" sz="1100" baseline="-25000">
                <a:latin typeface="Roboto"/>
                <a:ea typeface="Roboto"/>
                <a:cs typeface="Roboto"/>
                <a:sym typeface="Roboto"/>
              </a:rPr>
              <a:t>S,H,L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777788" y="4191250"/>
            <a:ext cx="1079100" cy="36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Production-Rate Analysis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11700" y="875900"/>
            <a:ext cx="1540500" cy="3663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Intrinsic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" name="Google Shape;80;p15"/>
          <p:cNvCxnSpPr>
            <a:stCxn id="73" idx="2"/>
            <a:endCxn id="81" idx="0"/>
          </p:cNvCxnSpPr>
          <p:nvPr/>
        </p:nvCxnSpPr>
        <p:spPr>
          <a:xfrm>
            <a:off x="4566473" y="1280093"/>
            <a:ext cx="5400" cy="370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2;p15"/>
          <p:cNvCxnSpPr>
            <a:stCxn id="79" idx="3"/>
            <a:endCxn id="73" idx="1"/>
          </p:cNvCxnSpPr>
          <p:nvPr/>
        </p:nvCxnSpPr>
        <p:spPr>
          <a:xfrm>
            <a:off x="1852200" y="1059050"/>
            <a:ext cx="2051100" cy="20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83" name="Google Shape;83;p15"/>
          <p:cNvCxnSpPr>
            <a:stCxn id="79" idx="2"/>
            <a:endCxn id="84" idx="2"/>
          </p:cNvCxnSpPr>
          <p:nvPr/>
        </p:nvCxnSpPr>
        <p:spPr>
          <a:xfrm rot="-5400000" flipH="1">
            <a:off x="1947900" y="376250"/>
            <a:ext cx="1339800" cy="3071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5" name="Google Shape;85;p15"/>
          <p:cNvSpPr txBox="1"/>
          <p:nvPr/>
        </p:nvSpPr>
        <p:spPr>
          <a:xfrm>
            <a:off x="3802950" y="2901538"/>
            <a:ext cx="1538100" cy="36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Polygon File</a:t>
            </a:r>
            <a:endParaRPr sz="1000" baseline="-25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" name="Google Shape;86;p15"/>
          <p:cNvCxnSpPr>
            <a:stCxn id="81" idx="2"/>
            <a:endCxn id="87" idx="0"/>
          </p:cNvCxnSpPr>
          <p:nvPr/>
        </p:nvCxnSpPr>
        <p:spPr>
          <a:xfrm rot="-5400000" flipH="1">
            <a:off x="4398900" y="2189425"/>
            <a:ext cx="3456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5"/>
          <p:cNvCxnSpPr>
            <a:stCxn id="74" idx="2"/>
          </p:cNvCxnSpPr>
          <p:nvPr/>
        </p:nvCxnSpPr>
        <p:spPr>
          <a:xfrm rot="5400000">
            <a:off x="5439063" y="1161877"/>
            <a:ext cx="212400" cy="19356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>
            <a:stCxn id="76" idx="2"/>
          </p:cNvCxnSpPr>
          <p:nvPr/>
        </p:nvCxnSpPr>
        <p:spPr>
          <a:xfrm rot="-5400000" flipH="1">
            <a:off x="3400500" y="1065427"/>
            <a:ext cx="218700" cy="21348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5"/>
          <p:cNvCxnSpPr>
            <a:stCxn id="73" idx="3"/>
            <a:endCxn id="91" idx="3"/>
          </p:cNvCxnSpPr>
          <p:nvPr/>
        </p:nvCxnSpPr>
        <p:spPr>
          <a:xfrm>
            <a:off x="5443852" y="1079779"/>
            <a:ext cx="1900200" cy="2004900"/>
          </a:xfrm>
          <a:prstGeom prst="bentConnector3">
            <a:avLst>
              <a:gd name="adj1" fmla="val 112537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92" name="Google Shape;92;p15"/>
          <p:cNvCxnSpPr>
            <a:stCxn id="91" idx="1"/>
            <a:endCxn id="85" idx="3"/>
          </p:cNvCxnSpPr>
          <p:nvPr/>
        </p:nvCxnSpPr>
        <p:spPr>
          <a:xfrm flipH="1">
            <a:off x="5341040" y="3084704"/>
            <a:ext cx="4626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93" name="Google Shape;93;p15"/>
          <p:cNvCxnSpPr>
            <a:stCxn id="87" idx="2"/>
            <a:endCxn id="85" idx="0"/>
          </p:cNvCxnSpPr>
          <p:nvPr/>
        </p:nvCxnSpPr>
        <p:spPr>
          <a:xfrm>
            <a:off x="4572000" y="2728738"/>
            <a:ext cx="0" cy="17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3903340" y="863050"/>
            <a:ext cx="1540512" cy="433458"/>
          </a:xfrm>
          <a:prstGeom prst="flowChartMultidocument">
            <a:avLst/>
          </a:prstGeom>
          <a:solidFill>
            <a:srgbClr val="6D9EE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803640" y="2867975"/>
            <a:ext cx="1540512" cy="433458"/>
          </a:xfrm>
          <a:prstGeom prst="flowChartMultidocument">
            <a:avLst/>
          </a:prstGeom>
          <a:solidFill>
            <a:srgbClr val="6D9EE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RGB-mask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761375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Small-CNN</a:t>
            </a:r>
            <a:endParaRPr dirty="0"/>
          </a:p>
        </p:txBody>
      </p:sp>
      <p:sp>
        <p:nvSpPr>
          <p:cNvPr id="94" name="Google Shape;94;p15"/>
          <p:cNvSpPr/>
          <p:nvPr/>
        </p:nvSpPr>
        <p:spPr>
          <a:xfrm>
            <a:off x="3890925" y="1650600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Hybrid-DPT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5831988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Large-DPT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153525" y="2400025"/>
            <a:ext cx="831300" cy="291300"/>
          </a:xfrm>
          <a:prstGeom prst="cube">
            <a:avLst>
              <a:gd name="adj" fmla="val 25000"/>
            </a:avLst>
          </a:prstGeom>
          <a:solidFill>
            <a:srgbClr val="93C47D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Q-Matrix</a:t>
            </a:r>
            <a:endParaRPr/>
          </a:p>
        </p:txBody>
      </p:sp>
      <p:cxnSp>
        <p:nvCxnSpPr>
          <p:cNvPr id="95" name="Google Shape;95;p15"/>
          <p:cNvCxnSpPr>
            <a:stCxn id="85" idx="2"/>
            <a:endCxn id="77" idx="0"/>
          </p:cNvCxnSpPr>
          <p:nvPr/>
        </p:nvCxnSpPr>
        <p:spPr>
          <a:xfrm flipH="1">
            <a:off x="4569300" y="3267838"/>
            <a:ext cx="2700" cy="210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4769313" y="4191250"/>
            <a:ext cx="1079100" cy="3657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Point-Based Analysis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6119238" y="4207465"/>
            <a:ext cx="1074900" cy="3657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Point Cloud Comparison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5"/>
          <p:cNvCxnSpPr>
            <a:stCxn id="77" idx="2"/>
            <a:endCxn id="78" idx="0"/>
          </p:cNvCxnSpPr>
          <p:nvPr/>
        </p:nvCxnSpPr>
        <p:spPr>
          <a:xfrm rot="5400000">
            <a:off x="3269875" y="2891875"/>
            <a:ext cx="346800" cy="22518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5"/>
          <p:cNvCxnSpPr>
            <a:stCxn id="77" idx="2"/>
            <a:endCxn id="97" idx="0"/>
          </p:cNvCxnSpPr>
          <p:nvPr/>
        </p:nvCxnSpPr>
        <p:spPr>
          <a:xfrm rot="16200000" flipH="1">
            <a:off x="5431386" y="2982163"/>
            <a:ext cx="363090" cy="208751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5"/>
          <p:cNvCxnSpPr>
            <a:stCxn id="77" idx="2"/>
            <a:endCxn id="96" idx="0"/>
          </p:cNvCxnSpPr>
          <p:nvPr/>
        </p:nvCxnSpPr>
        <p:spPr>
          <a:xfrm rot="-5400000" flipH="1">
            <a:off x="4765675" y="3647875"/>
            <a:ext cx="346800" cy="7398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5"/>
          <p:cNvSpPr/>
          <p:nvPr/>
        </p:nvSpPr>
        <p:spPr>
          <a:xfrm>
            <a:off x="7914500" y="156467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Z-depth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273550" y="4191550"/>
            <a:ext cx="1079100" cy="3657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Outlier Analysis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" name="Google Shape;103;p15"/>
          <p:cNvCxnSpPr>
            <a:stCxn id="77" idx="2"/>
            <a:endCxn id="102" idx="0"/>
          </p:cNvCxnSpPr>
          <p:nvPr/>
        </p:nvCxnSpPr>
        <p:spPr>
          <a:xfrm rot="5400000">
            <a:off x="4017625" y="3639925"/>
            <a:ext cx="347100" cy="7560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5"/>
          <p:cNvSpPr/>
          <p:nvPr/>
        </p:nvSpPr>
        <p:spPr>
          <a:xfrm>
            <a:off x="7914500" y="873800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7914500" y="221632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Y, Z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7914500" y="286797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Y, Z, RGB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16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1: MiDas Monocular Depth Estimation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2" name="Google Shape;112;p16"/>
          <p:cNvCxnSpPr>
            <a:stCxn id="113" idx="2"/>
            <a:endCxn id="114" idx="0"/>
          </p:cNvCxnSpPr>
          <p:nvPr/>
        </p:nvCxnSpPr>
        <p:spPr>
          <a:xfrm rot="-5400000" flipH="1">
            <a:off x="5370473" y="476093"/>
            <a:ext cx="338700" cy="1946700"/>
          </a:xfrm>
          <a:prstGeom prst="bentConnector3">
            <a:avLst>
              <a:gd name="adj1" fmla="val 52272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sm" len="sm"/>
          </a:ln>
        </p:spPr>
      </p:cxnSp>
      <p:cxnSp>
        <p:nvCxnSpPr>
          <p:cNvPr id="115" name="Google Shape;115;p16"/>
          <p:cNvCxnSpPr>
            <a:stCxn id="116" idx="0"/>
            <a:endCxn id="113" idx="2"/>
          </p:cNvCxnSpPr>
          <p:nvPr/>
        </p:nvCxnSpPr>
        <p:spPr>
          <a:xfrm rot="-5400000">
            <a:off x="3335100" y="387325"/>
            <a:ext cx="338700" cy="2124000"/>
          </a:xfrm>
          <a:prstGeom prst="bentConnector3">
            <a:avLst>
              <a:gd name="adj1" fmla="val 47693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triangle" w="sm" len="sm"/>
            <a:tailEnd type="none" w="sm" len="sm"/>
          </a:ln>
        </p:spPr>
      </p:cxnSp>
      <p:cxnSp>
        <p:nvCxnSpPr>
          <p:cNvPr id="117" name="Google Shape;117;p16"/>
          <p:cNvCxnSpPr>
            <a:stCxn id="113" idx="2"/>
            <a:endCxn id="118" idx="0"/>
          </p:cNvCxnSpPr>
          <p:nvPr/>
        </p:nvCxnSpPr>
        <p:spPr>
          <a:xfrm>
            <a:off x="4566473" y="1280093"/>
            <a:ext cx="5400" cy="370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6"/>
          <p:cNvSpPr/>
          <p:nvPr/>
        </p:nvSpPr>
        <p:spPr>
          <a:xfrm>
            <a:off x="3903340" y="863050"/>
            <a:ext cx="1540512" cy="433458"/>
          </a:xfrm>
          <a:prstGeom prst="flowChartMultidocument">
            <a:avLst/>
          </a:prstGeom>
          <a:solidFill>
            <a:srgbClr val="6D9EE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761375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Small-CNN</a:t>
            </a:r>
            <a:endParaRPr dirty="0"/>
          </a:p>
        </p:txBody>
      </p:sp>
      <p:sp>
        <p:nvSpPr>
          <p:cNvPr id="119" name="Google Shape;119;p16"/>
          <p:cNvSpPr/>
          <p:nvPr/>
        </p:nvSpPr>
        <p:spPr>
          <a:xfrm>
            <a:off x="3890925" y="1650600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Hybrid-DPT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5831988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Large-DPT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7914500" y="156467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Z-depth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7914500" y="873800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11700" y="2142525"/>
            <a:ext cx="61290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MiDas models:</a:t>
            </a:r>
            <a:endParaRPr sz="1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685800" lvl="1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en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MiDaS v2.1 - Small   (lowest accuracy, highest inference speed)</a:t>
            </a:r>
            <a:endParaRPr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685800" lvl="1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en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MiDaS v3 - Hybrid    (medium accuracy, medium inference speed)</a:t>
            </a:r>
            <a:endParaRPr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685800" lvl="1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en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MiDaS v3 - Large   (highest accuracy, lowest inference speed)</a:t>
            </a:r>
            <a:endParaRPr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3718175"/>
            <a:ext cx="2391702" cy="1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150" y="3718175"/>
            <a:ext cx="2391697" cy="1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0600" y="3718175"/>
            <a:ext cx="2391700" cy="134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0600" y="2214750"/>
            <a:ext cx="2391700" cy="1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311700" y="3718175"/>
            <a:ext cx="57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Small</a:t>
            </a:r>
            <a:endParaRPr sz="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3376150" y="3718175"/>
            <a:ext cx="57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Hybrid</a:t>
            </a:r>
            <a:endParaRPr sz="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440600" y="3718175"/>
            <a:ext cx="57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Large</a:t>
            </a:r>
            <a:endParaRPr sz="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311700" y="164591"/>
            <a:ext cx="8520600" cy="9367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Convolutional Neural Networks (CNN) vs Dense Prediction Transformers (DPT)</a:t>
            </a:r>
            <a:endParaRPr dirty="0"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80883"/>
            <a:ext cx="59436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6352200" y="1103774"/>
            <a:ext cx="24801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CNN: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15557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●"/>
            </a:pPr>
            <a:r>
              <a:rPr lang="en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Loss of information during decoding phase</a:t>
            </a: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15557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●"/>
            </a:pPr>
            <a:r>
              <a:rPr lang="en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Struggles with Pose orientation</a:t>
            </a: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15557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●"/>
            </a:pPr>
            <a:r>
              <a:rPr lang="en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Performs poorly with different lighting in environment</a:t>
            </a: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352200" y="3099465"/>
            <a:ext cx="2480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DPT: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15557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●"/>
            </a:pPr>
            <a:r>
              <a:rPr lang="en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Architecture originally in NLP</a:t>
            </a: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15557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●"/>
            </a:pPr>
            <a:r>
              <a:rPr lang="en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Bag-of-words operation: </a:t>
            </a: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Image Patch = Words</a:t>
            </a: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Image = Sentence</a:t>
            </a: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14325" lvl="0" indent="-1841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●"/>
            </a:pPr>
            <a:r>
              <a:rPr lang="en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Transform, Reassemble, Fuse batch</a:t>
            </a: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681D1D-4878-C669-97BE-A5048FA7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82799"/>
            <a:ext cx="5943600" cy="19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11700" y="164592"/>
            <a:ext cx="30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the differences?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3" y="1446025"/>
            <a:ext cx="2047925" cy="11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539" y="1439250"/>
            <a:ext cx="2047925" cy="114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537" y="1439250"/>
            <a:ext cx="2047925" cy="114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1563" y="1439250"/>
            <a:ext cx="2047925" cy="114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525" y="2879450"/>
            <a:ext cx="2047925" cy="153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3542" y="2879452"/>
            <a:ext cx="2047900" cy="152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2557" y="2879446"/>
            <a:ext cx="2047900" cy="152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1550" y="2879455"/>
            <a:ext cx="2047900" cy="153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2512975" y="1523925"/>
            <a:ext cx="1907100" cy="3294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2512975" y="1925000"/>
            <a:ext cx="930600" cy="6624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935250" y="1821550"/>
            <a:ext cx="775200" cy="7725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2780300" y="2993275"/>
            <a:ext cx="663300" cy="3294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5064550" y="3283825"/>
            <a:ext cx="930600" cy="3681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6172800" y="2879450"/>
            <a:ext cx="428100" cy="5727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2433550" y="3532125"/>
            <a:ext cx="930600" cy="6624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6172800" y="3651925"/>
            <a:ext cx="537600" cy="747900"/>
          </a:xfrm>
          <a:prstGeom prst="ellipse">
            <a:avLst/>
          </a:prstGeom>
          <a:noFill/>
          <a:ln w="19050" cap="flat" cmpd="sng">
            <a:solidFill>
              <a:srgbClr val="00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649038" y="1039050"/>
            <a:ext cx="115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Input Image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2632800" y="1017713"/>
            <a:ext cx="164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MiDas Small-CNN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845150" y="1017725"/>
            <a:ext cx="16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MiDas Hybrid-DPT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7113625" y="1039050"/>
            <a:ext cx="160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MiDas Large-DPT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311700" y="16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Projection Matrix</a:t>
            </a:r>
            <a:endParaRPr/>
          </a:p>
        </p:txBody>
      </p:sp>
      <p:cxnSp>
        <p:nvCxnSpPr>
          <p:cNvPr id="169" name="Google Shape;169;p19"/>
          <p:cNvCxnSpPr>
            <a:stCxn id="170" idx="2"/>
            <a:endCxn id="171" idx="0"/>
          </p:cNvCxnSpPr>
          <p:nvPr/>
        </p:nvCxnSpPr>
        <p:spPr>
          <a:xfrm rot="-5400000" flipH="1">
            <a:off x="5370473" y="476093"/>
            <a:ext cx="338700" cy="1946700"/>
          </a:xfrm>
          <a:prstGeom prst="bentConnector3">
            <a:avLst>
              <a:gd name="adj1" fmla="val 52272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sm" len="sm"/>
          </a:ln>
        </p:spPr>
      </p:cxnSp>
      <p:cxnSp>
        <p:nvCxnSpPr>
          <p:cNvPr id="172" name="Google Shape;172;p19"/>
          <p:cNvCxnSpPr>
            <a:stCxn id="173" idx="0"/>
            <a:endCxn id="170" idx="2"/>
          </p:cNvCxnSpPr>
          <p:nvPr/>
        </p:nvCxnSpPr>
        <p:spPr>
          <a:xfrm rot="-5400000">
            <a:off x="3335100" y="387325"/>
            <a:ext cx="338700" cy="2124000"/>
          </a:xfrm>
          <a:prstGeom prst="bentConnector3">
            <a:avLst>
              <a:gd name="adj1" fmla="val 47693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triangle" w="sm" len="sm"/>
            <a:tailEnd type="none" w="sm" len="sm"/>
          </a:ln>
        </p:spPr>
      </p:cxnSp>
      <p:sp>
        <p:nvSpPr>
          <p:cNvPr id="174" name="Google Shape;174;p19"/>
          <p:cNvSpPr txBox="1"/>
          <p:nvPr/>
        </p:nvSpPr>
        <p:spPr>
          <a:xfrm>
            <a:off x="311700" y="875900"/>
            <a:ext cx="1540500" cy="3663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Intrinsic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19"/>
          <p:cNvCxnSpPr>
            <a:stCxn id="170" idx="2"/>
            <a:endCxn id="176" idx="0"/>
          </p:cNvCxnSpPr>
          <p:nvPr/>
        </p:nvCxnSpPr>
        <p:spPr>
          <a:xfrm>
            <a:off x="4566473" y="1280093"/>
            <a:ext cx="5400" cy="370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19"/>
          <p:cNvCxnSpPr>
            <a:stCxn id="174" idx="3"/>
            <a:endCxn id="170" idx="1"/>
          </p:cNvCxnSpPr>
          <p:nvPr/>
        </p:nvCxnSpPr>
        <p:spPr>
          <a:xfrm>
            <a:off x="1852200" y="1059050"/>
            <a:ext cx="2051100" cy="20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178" name="Google Shape;178;p19"/>
          <p:cNvCxnSpPr>
            <a:stCxn id="174" idx="2"/>
            <a:endCxn id="179" idx="2"/>
          </p:cNvCxnSpPr>
          <p:nvPr/>
        </p:nvCxnSpPr>
        <p:spPr>
          <a:xfrm rot="-5400000" flipH="1">
            <a:off x="1947900" y="376250"/>
            <a:ext cx="1339800" cy="3071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180" name="Google Shape;180;p19"/>
          <p:cNvCxnSpPr>
            <a:stCxn id="176" idx="2"/>
            <a:endCxn id="181" idx="0"/>
          </p:cNvCxnSpPr>
          <p:nvPr/>
        </p:nvCxnSpPr>
        <p:spPr>
          <a:xfrm rot="-5400000" flipH="1">
            <a:off x="4398900" y="2189425"/>
            <a:ext cx="3456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19"/>
          <p:cNvCxnSpPr>
            <a:stCxn id="171" idx="2"/>
          </p:cNvCxnSpPr>
          <p:nvPr/>
        </p:nvCxnSpPr>
        <p:spPr>
          <a:xfrm rot="5400000">
            <a:off x="5439063" y="1161877"/>
            <a:ext cx="212400" cy="19356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19"/>
          <p:cNvCxnSpPr>
            <a:stCxn id="173" idx="2"/>
          </p:cNvCxnSpPr>
          <p:nvPr/>
        </p:nvCxnSpPr>
        <p:spPr>
          <a:xfrm rot="-5400000" flipH="1">
            <a:off x="3400500" y="1065427"/>
            <a:ext cx="218700" cy="21348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/>
          <p:nvPr/>
        </p:nvSpPr>
        <p:spPr>
          <a:xfrm>
            <a:off x="3903340" y="863050"/>
            <a:ext cx="1540512" cy="433458"/>
          </a:xfrm>
          <a:prstGeom prst="flowChartMultidocument">
            <a:avLst/>
          </a:prstGeom>
          <a:solidFill>
            <a:srgbClr val="6D9EE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761375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Small-CNN</a:t>
            </a:r>
            <a:endParaRPr dirty="0"/>
          </a:p>
        </p:txBody>
      </p:sp>
      <p:sp>
        <p:nvSpPr>
          <p:cNvPr id="184" name="Google Shape;184;p19"/>
          <p:cNvSpPr/>
          <p:nvPr/>
        </p:nvSpPr>
        <p:spPr>
          <a:xfrm>
            <a:off x="3890925" y="1650600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Hybrid-DPT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5831988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Large-DPT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4153525" y="2400025"/>
            <a:ext cx="831300" cy="291300"/>
          </a:xfrm>
          <a:prstGeom prst="cube">
            <a:avLst>
              <a:gd name="adj" fmla="val 25000"/>
            </a:avLst>
          </a:prstGeom>
          <a:solidFill>
            <a:srgbClr val="93C47D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Q-Matrix</a:t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7914500" y="156467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Z-depth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7914500" y="873800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7914500" y="221632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Y, Z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9FDCD9F-FC3E-448E-590F-B61349ED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590" y="3805889"/>
            <a:ext cx="4384011" cy="127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B393997-CB2E-7BC5-DB8C-CF0D2881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50" y="2742392"/>
            <a:ext cx="2295390" cy="90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49CE341-7EDA-6C91-2E32-F51907C9663C}"/>
              </a:ext>
            </a:extLst>
          </p:cNvPr>
          <p:cNvGrpSpPr/>
          <p:nvPr/>
        </p:nvGrpSpPr>
        <p:grpSpPr>
          <a:xfrm>
            <a:off x="5495936" y="2716315"/>
            <a:ext cx="1698202" cy="929182"/>
            <a:chOff x="2935224" y="3151492"/>
            <a:chExt cx="2304288" cy="13382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6F548-5D50-CE7B-430F-29E776670FE4}"/>
                </a:ext>
              </a:extLst>
            </p:cNvPr>
            <p:cNvSpPr/>
            <p:nvPr/>
          </p:nvSpPr>
          <p:spPr>
            <a:xfrm>
              <a:off x="2935224" y="3151492"/>
              <a:ext cx="2304288" cy="133821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9C5039D-AE3B-925E-86FB-462F17F7D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468" y="3187008"/>
              <a:ext cx="22098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EE44FD2A-15BB-6080-36AC-22F1495C42AA}"/>
              </a:ext>
            </a:extLst>
          </p:cNvPr>
          <p:cNvCxnSpPr>
            <a:stCxn id="174" idx="1"/>
            <a:endCxn id="21" idx="1"/>
          </p:cNvCxnSpPr>
          <p:nvPr/>
        </p:nvCxnSpPr>
        <p:spPr>
          <a:xfrm rot="10800000" flipH="1" flipV="1">
            <a:off x="311700" y="1059049"/>
            <a:ext cx="770250" cy="2134895"/>
          </a:xfrm>
          <a:prstGeom prst="bentConnector3">
            <a:avLst>
              <a:gd name="adj1" fmla="val -29679"/>
            </a:avLst>
          </a:prstGeom>
          <a:ln w="285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E4C62AF-1A5C-E5DC-A273-F7DD35B8FE3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3377340" y="3180906"/>
            <a:ext cx="2118596" cy="130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311700" y="16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3: Polygon File</a:t>
            </a:r>
            <a:endParaRPr dirty="0"/>
          </a:p>
        </p:txBody>
      </p:sp>
      <p:cxnSp>
        <p:nvCxnSpPr>
          <p:cNvPr id="199" name="Google Shape;199;p21"/>
          <p:cNvCxnSpPr>
            <a:stCxn id="200" idx="2"/>
            <a:endCxn id="201" idx="0"/>
          </p:cNvCxnSpPr>
          <p:nvPr/>
        </p:nvCxnSpPr>
        <p:spPr>
          <a:xfrm rot="-5400000" flipH="1">
            <a:off x="5370473" y="476093"/>
            <a:ext cx="338700" cy="1946700"/>
          </a:xfrm>
          <a:prstGeom prst="bentConnector3">
            <a:avLst>
              <a:gd name="adj1" fmla="val 52272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sm" len="sm"/>
          </a:ln>
        </p:spPr>
      </p:cxnSp>
      <p:cxnSp>
        <p:nvCxnSpPr>
          <p:cNvPr id="202" name="Google Shape;202;p21"/>
          <p:cNvCxnSpPr>
            <a:stCxn id="203" idx="0"/>
            <a:endCxn id="200" idx="2"/>
          </p:cNvCxnSpPr>
          <p:nvPr/>
        </p:nvCxnSpPr>
        <p:spPr>
          <a:xfrm rot="-5400000">
            <a:off x="3335100" y="387325"/>
            <a:ext cx="338700" cy="2124000"/>
          </a:xfrm>
          <a:prstGeom prst="bentConnector3">
            <a:avLst>
              <a:gd name="adj1" fmla="val 47693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triangle" w="sm" len="sm"/>
            <a:tailEnd type="none" w="sm" len="sm"/>
          </a:ln>
        </p:spPr>
      </p:cxnSp>
      <p:sp>
        <p:nvSpPr>
          <p:cNvPr id="204" name="Google Shape;204;p21"/>
          <p:cNvSpPr txBox="1"/>
          <p:nvPr/>
        </p:nvSpPr>
        <p:spPr>
          <a:xfrm>
            <a:off x="311700" y="875900"/>
            <a:ext cx="1540500" cy="3663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Intrinsic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5" name="Google Shape;205;p21"/>
          <p:cNvCxnSpPr>
            <a:stCxn id="200" idx="2"/>
            <a:endCxn id="206" idx="0"/>
          </p:cNvCxnSpPr>
          <p:nvPr/>
        </p:nvCxnSpPr>
        <p:spPr>
          <a:xfrm>
            <a:off x="4566473" y="1280093"/>
            <a:ext cx="5400" cy="370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21"/>
          <p:cNvCxnSpPr>
            <a:stCxn id="204" idx="3"/>
            <a:endCxn id="200" idx="1"/>
          </p:cNvCxnSpPr>
          <p:nvPr/>
        </p:nvCxnSpPr>
        <p:spPr>
          <a:xfrm>
            <a:off x="1852200" y="1059050"/>
            <a:ext cx="2051100" cy="20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208" name="Google Shape;208;p21"/>
          <p:cNvCxnSpPr>
            <a:stCxn id="204" idx="2"/>
            <a:endCxn id="209" idx="2"/>
          </p:cNvCxnSpPr>
          <p:nvPr/>
        </p:nvCxnSpPr>
        <p:spPr>
          <a:xfrm rot="-5400000" flipH="1">
            <a:off x="1947900" y="376250"/>
            <a:ext cx="1339800" cy="3071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210" name="Google Shape;210;p21"/>
          <p:cNvCxnSpPr>
            <a:stCxn id="206" idx="2"/>
            <a:endCxn id="211" idx="0"/>
          </p:cNvCxnSpPr>
          <p:nvPr/>
        </p:nvCxnSpPr>
        <p:spPr>
          <a:xfrm rot="-5400000" flipH="1">
            <a:off x="4398900" y="2189425"/>
            <a:ext cx="3456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1"/>
          <p:cNvCxnSpPr>
            <a:stCxn id="201" idx="2"/>
          </p:cNvCxnSpPr>
          <p:nvPr/>
        </p:nvCxnSpPr>
        <p:spPr>
          <a:xfrm rot="5400000">
            <a:off x="5439063" y="1161877"/>
            <a:ext cx="212400" cy="19356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1"/>
          <p:cNvCxnSpPr>
            <a:stCxn id="203" idx="2"/>
          </p:cNvCxnSpPr>
          <p:nvPr/>
        </p:nvCxnSpPr>
        <p:spPr>
          <a:xfrm rot="-5400000" flipH="1">
            <a:off x="3400500" y="1065427"/>
            <a:ext cx="218700" cy="21348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1"/>
          <p:cNvSpPr/>
          <p:nvPr/>
        </p:nvSpPr>
        <p:spPr>
          <a:xfrm>
            <a:off x="3903340" y="863050"/>
            <a:ext cx="1540512" cy="433458"/>
          </a:xfrm>
          <a:prstGeom prst="flowChartMultidocument">
            <a:avLst/>
          </a:prstGeom>
          <a:solidFill>
            <a:srgbClr val="6D9EE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1761375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Small-CNN</a:t>
            </a:r>
            <a:endParaRPr dirty="0"/>
          </a:p>
        </p:txBody>
      </p:sp>
      <p:sp>
        <p:nvSpPr>
          <p:cNvPr id="214" name="Google Shape;214;p21"/>
          <p:cNvSpPr/>
          <p:nvPr/>
        </p:nvSpPr>
        <p:spPr>
          <a:xfrm>
            <a:off x="3890925" y="1650600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Hybrid-DPT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5831988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Large-DPT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4153525" y="2400025"/>
            <a:ext cx="831300" cy="291300"/>
          </a:xfrm>
          <a:prstGeom prst="cube">
            <a:avLst>
              <a:gd name="adj" fmla="val 25000"/>
            </a:avLst>
          </a:prstGeom>
          <a:solidFill>
            <a:srgbClr val="93C47D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Q-Matrix</a:t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7914500" y="156467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Z-depth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7914500" y="873800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7914500" y="221632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Y, Z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8" name="Google Shape;218;p21"/>
          <p:cNvGrpSpPr/>
          <p:nvPr/>
        </p:nvGrpSpPr>
        <p:grpSpPr>
          <a:xfrm>
            <a:off x="3800125" y="1079779"/>
            <a:ext cx="4855375" cy="2764596"/>
            <a:chOff x="3800125" y="1079779"/>
            <a:chExt cx="4855375" cy="2764596"/>
          </a:xfrm>
        </p:grpSpPr>
        <p:cxnSp>
          <p:nvCxnSpPr>
            <p:cNvPr id="219" name="Google Shape;219;p21"/>
            <p:cNvCxnSpPr>
              <a:stCxn id="211" idx="2"/>
              <a:endCxn id="220" idx="0"/>
            </p:cNvCxnSpPr>
            <p:nvPr/>
          </p:nvCxnSpPr>
          <p:spPr>
            <a:xfrm>
              <a:off x="4572000" y="2728738"/>
              <a:ext cx="0" cy="172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1" name="Google Shape;221;p21"/>
            <p:cNvGrpSpPr/>
            <p:nvPr/>
          </p:nvGrpSpPr>
          <p:grpSpPr>
            <a:xfrm>
              <a:off x="3800125" y="1079779"/>
              <a:ext cx="4855375" cy="2764596"/>
              <a:chOff x="3800125" y="1079779"/>
              <a:chExt cx="4855375" cy="2764596"/>
            </a:xfrm>
          </p:grpSpPr>
          <p:sp>
            <p:nvSpPr>
              <p:cNvPr id="222" name="Google Shape;222;p21"/>
              <p:cNvSpPr txBox="1"/>
              <p:nvPr/>
            </p:nvSpPr>
            <p:spPr>
              <a:xfrm>
                <a:off x="3800125" y="3478075"/>
                <a:ext cx="1538100" cy="3663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PointCloud</a:t>
                </a:r>
                <a:r>
                  <a:rPr lang="en" sz="1100" baseline="-25000">
                    <a:latin typeface="Roboto"/>
                    <a:ea typeface="Roboto"/>
                    <a:cs typeface="Roboto"/>
                    <a:sym typeface="Roboto"/>
                  </a:rPr>
                  <a:t>S,H,L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0" name="Google Shape;220;p21"/>
              <p:cNvSpPr txBox="1"/>
              <p:nvPr/>
            </p:nvSpPr>
            <p:spPr>
              <a:xfrm>
                <a:off x="3802950" y="2901538"/>
                <a:ext cx="1538100" cy="3663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Polygon File</a:t>
                </a:r>
                <a:endParaRPr sz="1000" baseline="-25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23" name="Google Shape;223;p21"/>
              <p:cNvCxnSpPr>
                <a:stCxn id="200" idx="3"/>
                <a:endCxn id="224" idx="3"/>
              </p:cNvCxnSpPr>
              <p:nvPr/>
            </p:nvCxnSpPr>
            <p:spPr>
              <a:xfrm>
                <a:off x="5443852" y="1079779"/>
                <a:ext cx="1900200" cy="2004900"/>
              </a:xfrm>
              <a:prstGeom prst="bentConnector3">
                <a:avLst>
                  <a:gd name="adj1" fmla="val 112537"/>
                </a:avLst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225" name="Google Shape;225;p21"/>
              <p:cNvCxnSpPr>
                <a:stCxn id="224" idx="1"/>
                <a:endCxn id="220" idx="3"/>
              </p:cNvCxnSpPr>
              <p:nvPr/>
            </p:nvCxnSpPr>
            <p:spPr>
              <a:xfrm flipH="1">
                <a:off x="5341040" y="3084704"/>
                <a:ext cx="462600" cy="600"/>
              </a:xfrm>
              <a:prstGeom prst="bentConnector3">
                <a:avLst>
                  <a:gd name="adj1" fmla="val 49999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4" name="Google Shape;224;p21"/>
              <p:cNvSpPr/>
              <p:nvPr/>
            </p:nvSpPr>
            <p:spPr>
              <a:xfrm>
                <a:off x="5803640" y="2867975"/>
                <a:ext cx="1540512" cy="433458"/>
              </a:xfrm>
              <a:prstGeom prst="flowChartMultidocument">
                <a:avLst/>
              </a:prstGeom>
              <a:solidFill>
                <a:srgbClr val="6D9EEB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RGB-mask</a:t>
                </a:r>
                <a:endParaRPr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26" name="Google Shape;226;p21"/>
              <p:cNvCxnSpPr>
                <a:stCxn id="220" idx="2"/>
                <a:endCxn id="222" idx="0"/>
              </p:cNvCxnSpPr>
              <p:nvPr/>
            </p:nvCxnSpPr>
            <p:spPr>
              <a:xfrm flipH="1">
                <a:off x="4569300" y="3267838"/>
                <a:ext cx="2700" cy="21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7" name="Google Shape;227;p21"/>
              <p:cNvSpPr/>
              <p:nvPr/>
            </p:nvSpPr>
            <p:spPr>
              <a:xfrm>
                <a:off x="7914500" y="2867975"/>
                <a:ext cx="741000" cy="370500"/>
              </a:xfrm>
              <a:prstGeom prst="bracketPair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rPr>
                  <a:t>X, Y, Z, RGB</a:t>
                </a:r>
                <a:endParaRPr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1A03B0F-1AAD-C180-59B1-115613EF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956157"/>
            <a:ext cx="3447095" cy="2023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11700" y="16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4: Analysis and Results</a:t>
            </a:r>
            <a:endParaRPr dirty="0"/>
          </a:p>
        </p:txBody>
      </p:sp>
      <p:cxnSp>
        <p:nvCxnSpPr>
          <p:cNvPr id="243" name="Google Shape;243;p24"/>
          <p:cNvCxnSpPr>
            <a:stCxn id="244" idx="2"/>
            <a:endCxn id="245" idx="0"/>
          </p:cNvCxnSpPr>
          <p:nvPr/>
        </p:nvCxnSpPr>
        <p:spPr>
          <a:xfrm rot="-5400000" flipH="1">
            <a:off x="5370473" y="476093"/>
            <a:ext cx="338700" cy="1946700"/>
          </a:xfrm>
          <a:prstGeom prst="bentConnector3">
            <a:avLst>
              <a:gd name="adj1" fmla="val 52272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sm" len="sm"/>
          </a:ln>
        </p:spPr>
      </p:cxnSp>
      <p:cxnSp>
        <p:nvCxnSpPr>
          <p:cNvPr id="246" name="Google Shape;246;p24"/>
          <p:cNvCxnSpPr>
            <a:stCxn id="247" idx="0"/>
            <a:endCxn id="244" idx="2"/>
          </p:cNvCxnSpPr>
          <p:nvPr/>
        </p:nvCxnSpPr>
        <p:spPr>
          <a:xfrm rot="-5400000">
            <a:off x="3335100" y="387325"/>
            <a:ext cx="338700" cy="2124000"/>
          </a:xfrm>
          <a:prstGeom prst="bentConnector3">
            <a:avLst>
              <a:gd name="adj1" fmla="val 47693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triangle" w="sm" len="sm"/>
            <a:tailEnd type="none" w="sm" len="sm"/>
          </a:ln>
        </p:spPr>
      </p:cxnSp>
      <p:sp>
        <p:nvSpPr>
          <p:cNvPr id="248" name="Google Shape;248;p24"/>
          <p:cNvSpPr txBox="1"/>
          <p:nvPr/>
        </p:nvSpPr>
        <p:spPr>
          <a:xfrm>
            <a:off x="3800125" y="3478075"/>
            <a:ext cx="1538100" cy="36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PointCloud</a:t>
            </a:r>
            <a:r>
              <a:rPr lang="en" sz="1100" baseline="-25000">
                <a:latin typeface="Roboto"/>
                <a:ea typeface="Roboto"/>
                <a:cs typeface="Roboto"/>
                <a:sym typeface="Roboto"/>
              </a:rPr>
              <a:t>S,H,L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311700" y="875900"/>
            <a:ext cx="1540500" cy="3663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Intrinsic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0" name="Google Shape;250;p24"/>
          <p:cNvCxnSpPr>
            <a:stCxn id="244" idx="2"/>
            <a:endCxn id="251" idx="0"/>
          </p:cNvCxnSpPr>
          <p:nvPr/>
        </p:nvCxnSpPr>
        <p:spPr>
          <a:xfrm>
            <a:off x="4566473" y="1280093"/>
            <a:ext cx="5400" cy="370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4"/>
          <p:cNvCxnSpPr>
            <a:stCxn id="249" idx="3"/>
            <a:endCxn id="244" idx="1"/>
          </p:cNvCxnSpPr>
          <p:nvPr/>
        </p:nvCxnSpPr>
        <p:spPr>
          <a:xfrm>
            <a:off x="1852200" y="1059050"/>
            <a:ext cx="2051100" cy="20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253" name="Google Shape;253;p24"/>
          <p:cNvCxnSpPr>
            <a:stCxn id="249" idx="2"/>
            <a:endCxn id="254" idx="2"/>
          </p:cNvCxnSpPr>
          <p:nvPr/>
        </p:nvCxnSpPr>
        <p:spPr>
          <a:xfrm rot="-5400000" flipH="1">
            <a:off x="1947900" y="376250"/>
            <a:ext cx="1339800" cy="3071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255" name="Google Shape;255;p24"/>
          <p:cNvSpPr txBox="1"/>
          <p:nvPr/>
        </p:nvSpPr>
        <p:spPr>
          <a:xfrm>
            <a:off x="3802950" y="2901538"/>
            <a:ext cx="1538100" cy="36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Polygon File</a:t>
            </a:r>
            <a:endParaRPr sz="1000" baseline="-25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6" name="Google Shape;256;p24"/>
          <p:cNvCxnSpPr>
            <a:stCxn id="251" idx="2"/>
            <a:endCxn id="257" idx="0"/>
          </p:cNvCxnSpPr>
          <p:nvPr/>
        </p:nvCxnSpPr>
        <p:spPr>
          <a:xfrm rot="-5400000" flipH="1">
            <a:off x="4398900" y="2189425"/>
            <a:ext cx="3456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4"/>
          <p:cNvCxnSpPr>
            <a:stCxn id="245" idx="2"/>
          </p:cNvCxnSpPr>
          <p:nvPr/>
        </p:nvCxnSpPr>
        <p:spPr>
          <a:xfrm rot="5400000">
            <a:off x="5439063" y="1161877"/>
            <a:ext cx="212400" cy="19356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24"/>
          <p:cNvCxnSpPr>
            <a:stCxn id="247" idx="2"/>
          </p:cNvCxnSpPr>
          <p:nvPr/>
        </p:nvCxnSpPr>
        <p:spPr>
          <a:xfrm rot="-5400000" flipH="1">
            <a:off x="3400500" y="1065427"/>
            <a:ext cx="218700" cy="21348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4"/>
          <p:cNvCxnSpPr>
            <a:stCxn id="244" idx="3"/>
            <a:endCxn id="261" idx="3"/>
          </p:cNvCxnSpPr>
          <p:nvPr/>
        </p:nvCxnSpPr>
        <p:spPr>
          <a:xfrm>
            <a:off x="5443852" y="1079779"/>
            <a:ext cx="1900200" cy="2004900"/>
          </a:xfrm>
          <a:prstGeom prst="bentConnector3">
            <a:avLst>
              <a:gd name="adj1" fmla="val 112537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262" name="Google Shape;262;p24"/>
          <p:cNvCxnSpPr>
            <a:stCxn id="261" idx="1"/>
            <a:endCxn id="255" idx="3"/>
          </p:cNvCxnSpPr>
          <p:nvPr/>
        </p:nvCxnSpPr>
        <p:spPr>
          <a:xfrm flipH="1">
            <a:off x="5341040" y="3084704"/>
            <a:ext cx="4626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4"/>
          <p:cNvCxnSpPr>
            <a:stCxn id="257" idx="2"/>
            <a:endCxn id="255" idx="0"/>
          </p:cNvCxnSpPr>
          <p:nvPr/>
        </p:nvCxnSpPr>
        <p:spPr>
          <a:xfrm>
            <a:off x="4572000" y="2728738"/>
            <a:ext cx="0" cy="17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4"/>
          <p:cNvSpPr/>
          <p:nvPr/>
        </p:nvSpPr>
        <p:spPr>
          <a:xfrm>
            <a:off x="3903340" y="863050"/>
            <a:ext cx="1540512" cy="433458"/>
          </a:xfrm>
          <a:prstGeom prst="flowChartMultidocument">
            <a:avLst/>
          </a:prstGeom>
          <a:solidFill>
            <a:srgbClr val="6D9EE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5803640" y="2867975"/>
            <a:ext cx="1540512" cy="433458"/>
          </a:xfrm>
          <a:prstGeom prst="flowChartMultidocument">
            <a:avLst/>
          </a:prstGeom>
          <a:solidFill>
            <a:srgbClr val="6D9EE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RGB-mask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1761375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Small-CNN</a:t>
            </a:r>
            <a:endParaRPr dirty="0"/>
          </a:p>
        </p:txBody>
      </p:sp>
      <p:sp>
        <p:nvSpPr>
          <p:cNvPr id="264" name="Google Shape;264;p24"/>
          <p:cNvSpPr/>
          <p:nvPr/>
        </p:nvSpPr>
        <p:spPr>
          <a:xfrm>
            <a:off x="3890925" y="1650600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Hybrid-DPT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5831988" y="1618675"/>
            <a:ext cx="1362150" cy="433458"/>
          </a:xfrm>
          <a:prstGeom prst="flowChartDocument">
            <a:avLst/>
          </a:prstGeom>
          <a:solidFill>
            <a:srgbClr val="F6B26B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MiDas Large-DPT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4153525" y="2400025"/>
            <a:ext cx="831300" cy="291300"/>
          </a:xfrm>
          <a:prstGeom prst="cube">
            <a:avLst>
              <a:gd name="adj" fmla="val 25000"/>
            </a:avLst>
          </a:prstGeom>
          <a:solidFill>
            <a:srgbClr val="93C47D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Q-Matrix</a:t>
            </a:r>
            <a:endParaRPr/>
          </a:p>
        </p:txBody>
      </p:sp>
      <p:cxnSp>
        <p:nvCxnSpPr>
          <p:cNvPr id="265" name="Google Shape;265;p24"/>
          <p:cNvCxnSpPr>
            <a:stCxn id="255" idx="2"/>
            <a:endCxn id="248" idx="0"/>
          </p:cNvCxnSpPr>
          <p:nvPr/>
        </p:nvCxnSpPr>
        <p:spPr>
          <a:xfrm flipH="1">
            <a:off x="4569300" y="3267838"/>
            <a:ext cx="2700" cy="210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24"/>
          <p:cNvSpPr/>
          <p:nvPr/>
        </p:nvSpPr>
        <p:spPr>
          <a:xfrm>
            <a:off x="7914500" y="156467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Z-depth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7" name="Google Shape;267;p24"/>
          <p:cNvGrpSpPr/>
          <p:nvPr/>
        </p:nvGrpSpPr>
        <p:grpSpPr>
          <a:xfrm>
            <a:off x="1777788" y="3844375"/>
            <a:ext cx="5582775" cy="713175"/>
            <a:chOff x="1777788" y="3844375"/>
            <a:chExt cx="5582775" cy="713175"/>
          </a:xfrm>
        </p:grpSpPr>
        <p:sp>
          <p:nvSpPr>
            <p:cNvPr id="268" name="Google Shape;268;p24"/>
            <p:cNvSpPr txBox="1"/>
            <p:nvPr/>
          </p:nvSpPr>
          <p:spPr>
            <a:xfrm>
              <a:off x="6285663" y="4191550"/>
              <a:ext cx="1074900" cy="3657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Production-Rate Analysis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9" name="Google Shape;269;p24"/>
            <p:cNvGrpSpPr/>
            <p:nvPr/>
          </p:nvGrpSpPr>
          <p:grpSpPr>
            <a:xfrm>
              <a:off x="4569175" y="3844375"/>
              <a:ext cx="2253900" cy="712575"/>
              <a:chOff x="4569175" y="3844375"/>
              <a:chExt cx="2253900" cy="712575"/>
            </a:xfrm>
          </p:grpSpPr>
          <p:sp>
            <p:nvSpPr>
              <p:cNvPr id="270" name="Google Shape;270;p24"/>
              <p:cNvSpPr txBox="1"/>
              <p:nvPr/>
            </p:nvSpPr>
            <p:spPr>
              <a:xfrm>
                <a:off x="4769313" y="4191250"/>
                <a:ext cx="1079100" cy="3657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Point-Based Analysis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71" name="Google Shape;271;p24"/>
              <p:cNvCxnSpPr>
                <a:stCxn id="248" idx="2"/>
                <a:endCxn id="268" idx="0"/>
              </p:cNvCxnSpPr>
              <p:nvPr/>
            </p:nvCxnSpPr>
            <p:spPr>
              <a:xfrm rot="-5400000" flipH="1">
                <a:off x="5522575" y="2890975"/>
                <a:ext cx="347100" cy="2253900"/>
              </a:xfrm>
              <a:prstGeom prst="bentConnector3">
                <a:avLst>
                  <a:gd name="adj1" fmla="val 5001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4"/>
              <p:cNvCxnSpPr>
                <a:stCxn id="248" idx="2"/>
                <a:endCxn id="270" idx="0"/>
              </p:cNvCxnSpPr>
              <p:nvPr/>
            </p:nvCxnSpPr>
            <p:spPr>
              <a:xfrm rot="-5400000" flipH="1">
                <a:off x="4765675" y="3647875"/>
                <a:ext cx="346800" cy="739800"/>
              </a:xfrm>
              <a:prstGeom prst="bentConnector3">
                <a:avLst>
                  <a:gd name="adj1" fmla="val 5001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3" name="Google Shape;273;p24"/>
            <p:cNvGrpSpPr/>
            <p:nvPr/>
          </p:nvGrpSpPr>
          <p:grpSpPr>
            <a:xfrm>
              <a:off x="1777788" y="3844375"/>
              <a:ext cx="2791388" cy="713175"/>
              <a:chOff x="1777788" y="3844375"/>
              <a:chExt cx="2791388" cy="713175"/>
            </a:xfrm>
          </p:grpSpPr>
          <p:grpSp>
            <p:nvGrpSpPr>
              <p:cNvPr id="274" name="Google Shape;274;p24"/>
              <p:cNvGrpSpPr/>
              <p:nvPr/>
            </p:nvGrpSpPr>
            <p:grpSpPr>
              <a:xfrm>
                <a:off x="1777788" y="3844375"/>
                <a:ext cx="2791388" cy="713175"/>
                <a:chOff x="1777788" y="3844375"/>
                <a:chExt cx="2791388" cy="713175"/>
              </a:xfrm>
            </p:grpSpPr>
            <p:sp>
              <p:nvSpPr>
                <p:cNvPr id="275" name="Google Shape;275;p24"/>
                <p:cNvSpPr txBox="1"/>
                <p:nvPr/>
              </p:nvSpPr>
              <p:spPr>
                <a:xfrm>
                  <a:off x="1777788" y="4191250"/>
                  <a:ext cx="1079100" cy="366300"/>
                </a:xfrm>
                <a:prstGeom prst="rect">
                  <a:avLst/>
                </a:prstGeom>
                <a:solidFill>
                  <a:schemeClr val="lt2"/>
                </a:solidFill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latin typeface="Roboto"/>
                      <a:ea typeface="Roboto"/>
                      <a:cs typeface="Roboto"/>
                      <a:sym typeface="Roboto"/>
                    </a:rPr>
                    <a:t>Point-Cloud Comparison</a:t>
                  </a:r>
                  <a:endParaRPr sz="10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cxnSp>
              <p:nvCxnSpPr>
                <p:cNvPr id="276" name="Google Shape;276;p24"/>
                <p:cNvCxnSpPr>
                  <a:stCxn id="248" idx="2"/>
                  <a:endCxn id="275" idx="0"/>
                </p:cNvCxnSpPr>
                <p:nvPr/>
              </p:nvCxnSpPr>
              <p:spPr>
                <a:xfrm rot="5400000">
                  <a:off x="3269875" y="2891875"/>
                  <a:ext cx="346800" cy="2251800"/>
                </a:xfrm>
                <a:prstGeom prst="bentConnector3">
                  <a:avLst>
                    <a:gd name="adj1" fmla="val 50011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7" name="Google Shape;277;p24"/>
              <p:cNvSpPr txBox="1"/>
              <p:nvPr/>
            </p:nvSpPr>
            <p:spPr>
              <a:xfrm>
                <a:off x="3273550" y="4191550"/>
                <a:ext cx="1079100" cy="3657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Outlier Analysis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78" name="Google Shape;278;p24"/>
              <p:cNvCxnSpPr>
                <a:stCxn id="248" idx="2"/>
                <a:endCxn id="277" idx="0"/>
              </p:cNvCxnSpPr>
              <p:nvPr/>
            </p:nvCxnSpPr>
            <p:spPr>
              <a:xfrm rot="5400000">
                <a:off x="4017625" y="3639925"/>
                <a:ext cx="347100" cy="756000"/>
              </a:xfrm>
              <a:prstGeom prst="bentConnector3">
                <a:avLst>
                  <a:gd name="adj1" fmla="val 5001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24"/>
          <p:cNvSpPr/>
          <p:nvPr/>
        </p:nvSpPr>
        <p:spPr>
          <a:xfrm>
            <a:off x="7914500" y="873800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7914500" y="221632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Y, Z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7914500" y="2867975"/>
            <a:ext cx="741000" cy="370500"/>
          </a:xfrm>
          <a:prstGeom prst="bracketPai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X, Y, Z, RGB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570</Words>
  <Application>Microsoft Macintosh PowerPoint</Application>
  <PresentationFormat>On-screen Show (16:9)</PresentationFormat>
  <Paragraphs>176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Wingdings</vt:lpstr>
      <vt:lpstr>Open Sans</vt:lpstr>
      <vt:lpstr>Average</vt:lpstr>
      <vt:lpstr>Roboto</vt:lpstr>
      <vt:lpstr>Oswald</vt:lpstr>
      <vt:lpstr>Slate</vt:lpstr>
      <vt:lpstr>MiDas Models for Point Clouds</vt:lpstr>
      <vt:lpstr>Terminology</vt:lpstr>
      <vt:lpstr>Methodology: Overview</vt:lpstr>
      <vt:lpstr>Part 1: MiDas Monocular Depth Estimation </vt:lpstr>
      <vt:lpstr>Convolutional Neural Networks (CNN) vs Dense Prediction Transformers (DPT)</vt:lpstr>
      <vt:lpstr>Spot the differences? </vt:lpstr>
      <vt:lpstr>Part 2: Projection Matrix</vt:lpstr>
      <vt:lpstr>Part 3: Polygon File</vt:lpstr>
      <vt:lpstr>Part 4: Analysis and Results</vt:lpstr>
      <vt:lpstr>Results: Production-Rate Analysis</vt:lpstr>
      <vt:lpstr>Results: Outlier-Detection Analysis</vt:lpstr>
      <vt:lpstr>Results: Point-Based Analysis (Y-axis measure with MPlane) </vt:lpstr>
      <vt:lpstr>Results: Point Cloud Comparisons</vt:lpstr>
      <vt:lpstr>Point Clouds: Small-CNN</vt:lpstr>
      <vt:lpstr>Point Clouds: Hybrid-DPT</vt:lpstr>
      <vt:lpstr>Point Clouds: Large-DPT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MiDas Models for Point Clouds</dc:title>
  <cp:lastModifiedBy>Seth Hoells</cp:lastModifiedBy>
  <cp:revision>4</cp:revision>
  <dcterms:modified xsi:type="dcterms:W3CDTF">2022-07-18T17:55:46Z</dcterms:modified>
</cp:coreProperties>
</file>